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0"/>
  </p:notesMasterIdLst>
  <p:sldIdLst>
    <p:sldId id="256" r:id="rId5"/>
    <p:sldId id="259" r:id="rId6"/>
    <p:sldId id="260" r:id="rId7"/>
    <p:sldId id="270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at.wilson@ncdenr.gov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471" y="2846585"/>
            <a:ext cx="11124077" cy="9939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Update on 15A NCAC 02E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051" y="2231806"/>
            <a:ext cx="11124077" cy="614779"/>
          </a:xfrm>
        </p:spPr>
        <p:txBody>
          <a:bodyPr>
            <a:normAutofit/>
          </a:bodyPr>
          <a:lstStyle/>
          <a:p>
            <a:r>
              <a:rPr lang="en-US" dirty="0"/>
              <a:t>July 10, 2019 Water Allocation Committee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5067B9-C4BC-4800-920B-4029F2096DC3}"/>
              </a:ext>
            </a:extLst>
          </p:cNvPr>
          <p:cNvSpPr txBox="1">
            <a:spLocks/>
          </p:cNvSpPr>
          <p:nvPr/>
        </p:nvSpPr>
        <p:spPr>
          <a:xfrm>
            <a:off x="669471" y="3922310"/>
            <a:ext cx="11124077" cy="614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 Wilson</a:t>
            </a:r>
          </a:p>
          <a:p>
            <a:r>
              <a:rPr lang="en-US" dirty="0"/>
              <a:t>DEQ – Division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7275" y="311366"/>
            <a:ext cx="6029326" cy="55721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Regulatory Review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8205" y="2064774"/>
            <a:ext cx="11164529" cy="3862498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3"/>
                </a:solidFill>
              </a:rPr>
              <a:t>Pursuant to G.S. 150B-21.3A, the Rules Review Commission approved the Periodic Review of Existing Rules Report for 15A NCAC 02E in December 2016 after action by the Environmental Management Commission in September 2016.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7275" y="319530"/>
            <a:ext cx="6267450" cy="55721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15A NCAC 02E -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3375" y="1347107"/>
            <a:ext cx="11918946" cy="46545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02E has five sections with a total of 27 rules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Section .0100 – General Provisions (2 rules)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Section .0300 – Registration of Water Withdrawals and Transfers (1 rule)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Section .0400 – Regulation of Surface Water Transfers (2 rules)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Section .0500 – Central Coastal Plain Capacity Use Area (7 rules)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Section .0600 – Water Use During Droughts and Water Supply 					Emergencies (15 rules)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All rules were placed in the category “necessary with substantive public interest.”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7275" y="319530"/>
            <a:ext cx="6267450" cy="55721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Proposed Deadline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0440" y="1371600"/>
            <a:ext cx="10436853" cy="45393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rgbClr val="1F497D"/>
                </a:solidFill>
              </a:rPr>
              <a:t>The Division intends to recommend that the RRC establish a deadline of no later than </a:t>
            </a:r>
            <a:r>
              <a:rPr lang="en-US" altLang="en-US" sz="2400" dirty="0">
                <a:solidFill>
                  <a:srgbClr val="C00000"/>
                </a:solidFill>
              </a:rPr>
              <a:t>January 31, 2021 </a:t>
            </a:r>
            <a:r>
              <a:rPr lang="en-US" altLang="en-US" sz="2400" dirty="0">
                <a:solidFill>
                  <a:srgbClr val="1F497D"/>
                </a:solidFill>
              </a:rPr>
              <a:t>for the EMC to readopt all 02E sections (.0100, .0300, .0400, .0500, and .0600).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en-US" sz="2400" dirty="0">
              <a:solidFill>
                <a:srgbClr val="1F497D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rgbClr val="1F497D"/>
                </a:solidFill>
              </a:rPr>
              <a:t>The Division will </a:t>
            </a:r>
            <a:r>
              <a:rPr lang="en-US" altLang="en-US" sz="2400">
                <a:solidFill>
                  <a:srgbClr val="1F497D"/>
                </a:solidFill>
              </a:rPr>
              <a:t>bring proposed </a:t>
            </a:r>
            <a:r>
              <a:rPr lang="en-US" altLang="en-US" sz="2400" dirty="0">
                <a:solidFill>
                  <a:srgbClr val="1F497D"/>
                </a:solidFill>
              </a:rPr>
              <a:t>rules to the WAC in November 2019 to start the </a:t>
            </a:r>
            <a:r>
              <a:rPr lang="en-US" altLang="en-US" sz="2400" dirty="0" err="1">
                <a:solidFill>
                  <a:srgbClr val="1F497D"/>
                </a:solidFill>
              </a:rPr>
              <a:t>readoption</a:t>
            </a:r>
            <a:r>
              <a:rPr lang="en-US" altLang="en-US" sz="2400" dirty="0">
                <a:solidFill>
                  <a:srgbClr val="1F497D"/>
                </a:solidFill>
              </a:rPr>
              <a:t> process.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en-US" sz="2400" dirty="0">
              <a:solidFill>
                <a:srgbClr val="1F497D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rgbClr val="1F497D"/>
                </a:solidFill>
              </a:rPr>
              <a:t>The deadline allows for a multi-month stakeholder process and drafting of rule language, pre-review by RRC attorneys, and a 60-day comment period.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5364" y="609998"/>
            <a:ext cx="11266715" cy="89495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BCF17-1DED-4BC4-8DF5-0DC9F8FF1A33}"/>
              </a:ext>
            </a:extLst>
          </p:cNvPr>
          <p:cNvSpPr txBox="1"/>
          <p:nvPr/>
        </p:nvSpPr>
        <p:spPr>
          <a:xfrm>
            <a:off x="123375" y="3346419"/>
            <a:ext cx="11405507" cy="114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altLang="en-US" sz="2400" dirty="0">
                <a:solidFill>
                  <a:srgbClr val="1F497D"/>
                </a:solidFill>
              </a:rPr>
              <a:t>Nat Wilson</a:t>
            </a:r>
            <a:endParaRPr lang="en-US" altLang="en-US" sz="2000" dirty="0">
              <a:solidFill>
                <a:srgbClr val="1F497D"/>
              </a:solidFill>
            </a:endParaRPr>
          </a:p>
          <a:p>
            <a:pPr lvl="0" algn="ctr">
              <a:lnSpc>
                <a:spcPct val="110000"/>
              </a:lnSpc>
            </a:pPr>
            <a:r>
              <a:rPr lang="en-US" altLang="en-US" sz="2000" dirty="0">
                <a:solidFill>
                  <a:srgbClr val="1F497D"/>
                </a:solidFill>
                <a:hlinkClick r:id="rId2"/>
              </a:rPr>
              <a:t>nat.wilson@ncdenr.gov</a:t>
            </a:r>
            <a:endParaRPr lang="en-US" altLang="en-US" sz="2000" dirty="0">
              <a:solidFill>
                <a:srgbClr val="1F497D"/>
              </a:solidFill>
            </a:endParaRPr>
          </a:p>
          <a:p>
            <a:pPr lvl="0" algn="ctr">
              <a:lnSpc>
                <a:spcPct val="110000"/>
              </a:lnSpc>
            </a:pPr>
            <a:r>
              <a:rPr lang="en-US" altLang="en-US" sz="2000" dirty="0">
                <a:solidFill>
                  <a:srgbClr val="1F497D"/>
                </a:solidFill>
              </a:rPr>
              <a:t>(919) 707-9032</a:t>
            </a:r>
          </a:p>
        </p:txBody>
      </p:sp>
    </p:spTree>
    <p:extLst>
      <p:ext uri="{BB962C8B-B14F-4D97-AF65-F5344CB8AC3E}">
        <p14:creationId xmlns:p14="http://schemas.microsoft.com/office/powerpoint/2010/main" val="418590020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519D6800972C4288E8F17433A27380" ma:contentTypeVersion="2" ma:contentTypeDescription="Create a new document." ma:contentTypeScope="" ma:versionID="5f2b8be180875e52b4d44393af396141">
  <xsd:schema xmlns:xsd="http://www.w3.org/2001/XMLSchema" xmlns:xs="http://www.w3.org/2001/XMLSchema" xmlns:p="http://schemas.microsoft.com/office/2006/metadata/properties" xmlns:ns2="dac9e77a-3672-4df2-8bbe-f086140baf95" targetNamespace="http://schemas.microsoft.com/office/2006/metadata/properties" ma:root="true" ma:fieldsID="2e8aa035d3e102e1fe1042d1f7bbeedd" ns2:_="">
    <xsd:import namespace="dac9e77a-3672-4df2-8bbe-f086140baf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9e77a-3672-4df2-8bbe-f086140baf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E347C4-91BB-4D61-9F37-5A6885E29480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dac9e77a-3672-4df2-8bbe-f086140baf9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2F91F5-C680-4FFC-886A-58D3E3275F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9e77a-3672-4df2-8bbe-f086140baf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239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2_Office Theme</vt:lpstr>
      <vt:lpstr> Update on 15A NCAC 02E </vt:lpstr>
      <vt:lpstr>Regulatory Review</vt:lpstr>
      <vt:lpstr>15A NCAC 02E - Overview</vt:lpstr>
      <vt:lpstr>Proposed Deadline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54</cp:revision>
  <dcterms:created xsi:type="dcterms:W3CDTF">2015-06-24T15:01:50Z</dcterms:created>
  <dcterms:modified xsi:type="dcterms:W3CDTF">2019-05-01T12:07:26Z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0x01010076519D6800972C4288E8F17433A27380</vt:lpwstr>
  </property>
</Properties>
</file>